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g7tRny/jBW42bClDj9HyQPB9Ry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7" name="Google Shape;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36"/>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36"/>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obj">
  <p:cSld name="OBJECT">
    <p:spTree>
      <p:nvGrpSpPr>
        <p:cNvPr id="16" name="Shape 16"/>
        <p:cNvGrpSpPr/>
        <p:nvPr/>
      </p:nvGrpSpPr>
      <p:grpSpPr>
        <a:xfrm>
          <a:off x="0" y="0"/>
          <a:ext cx="0" cy="0"/>
          <a:chOff x="0" y="0"/>
          <a:chExt cx="0" cy="0"/>
        </a:xfrm>
      </p:grpSpPr>
      <p:sp>
        <p:nvSpPr>
          <p:cNvPr id="17" name="Google Shape;17;p28"/>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1" i="0" sz="4800">
                <a:solidFill>
                  <a:srgbClr val="B92827"/>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 name="Google Shape;19;p2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 name="Google Shape;20;p28"/>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algn="r">
              <a:lnSpc>
                <a:spcPct val="100000"/>
              </a:lnSpc>
              <a:spcBef>
                <a:spcPts val="0"/>
              </a:spcBef>
              <a:spcAft>
                <a:spcPts val="0"/>
              </a:spcAft>
              <a:buSzPts val="1000"/>
              <a:buNone/>
              <a:defRPr>
                <a:solidFill>
                  <a:srgbClr val="DA8888"/>
                </a:solidFill>
              </a:defRPr>
            </a:lvl1pPr>
            <a:lvl2pPr indent="0" lvl="1" marL="0" algn="r">
              <a:lnSpc>
                <a:spcPct val="100000"/>
              </a:lnSpc>
              <a:spcBef>
                <a:spcPts val="0"/>
              </a:spcBef>
              <a:spcAft>
                <a:spcPts val="0"/>
              </a:spcAft>
              <a:buSzPts val="1000"/>
              <a:buNone/>
              <a:defRPr>
                <a:solidFill>
                  <a:srgbClr val="DA8888"/>
                </a:solidFill>
              </a:defRPr>
            </a:lvl2pPr>
            <a:lvl3pPr indent="0" lvl="2" marL="0" algn="r">
              <a:lnSpc>
                <a:spcPct val="100000"/>
              </a:lnSpc>
              <a:spcBef>
                <a:spcPts val="0"/>
              </a:spcBef>
              <a:spcAft>
                <a:spcPts val="0"/>
              </a:spcAft>
              <a:buSzPts val="1000"/>
              <a:buNone/>
              <a:defRPr>
                <a:solidFill>
                  <a:srgbClr val="DA8888"/>
                </a:solidFill>
              </a:defRPr>
            </a:lvl3pPr>
            <a:lvl4pPr indent="0" lvl="3" marL="0" algn="r">
              <a:lnSpc>
                <a:spcPct val="100000"/>
              </a:lnSpc>
              <a:spcBef>
                <a:spcPts val="0"/>
              </a:spcBef>
              <a:spcAft>
                <a:spcPts val="0"/>
              </a:spcAft>
              <a:buSzPts val="1000"/>
              <a:buNone/>
              <a:defRPr>
                <a:solidFill>
                  <a:srgbClr val="DA8888"/>
                </a:solidFill>
              </a:defRPr>
            </a:lvl4pPr>
            <a:lvl5pPr indent="0" lvl="4" marL="0" algn="r">
              <a:lnSpc>
                <a:spcPct val="100000"/>
              </a:lnSpc>
              <a:spcBef>
                <a:spcPts val="0"/>
              </a:spcBef>
              <a:spcAft>
                <a:spcPts val="0"/>
              </a:spcAft>
              <a:buSzPts val="1000"/>
              <a:buNone/>
              <a:defRPr>
                <a:solidFill>
                  <a:srgbClr val="DA8888"/>
                </a:solidFill>
              </a:defRPr>
            </a:lvl5pPr>
            <a:lvl6pPr indent="0" lvl="5" marL="0" algn="r">
              <a:lnSpc>
                <a:spcPct val="100000"/>
              </a:lnSpc>
              <a:spcBef>
                <a:spcPts val="0"/>
              </a:spcBef>
              <a:spcAft>
                <a:spcPts val="0"/>
              </a:spcAft>
              <a:buSzPts val="1000"/>
              <a:buNone/>
              <a:defRPr>
                <a:solidFill>
                  <a:srgbClr val="DA8888"/>
                </a:solidFill>
              </a:defRPr>
            </a:lvl6pPr>
            <a:lvl7pPr indent="0" lvl="6" marL="0" algn="r">
              <a:lnSpc>
                <a:spcPct val="100000"/>
              </a:lnSpc>
              <a:spcBef>
                <a:spcPts val="0"/>
              </a:spcBef>
              <a:spcAft>
                <a:spcPts val="0"/>
              </a:spcAft>
              <a:buSzPts val="1000"/>
              <a:buNone/>
              <a:defRPr>
                <a:solidFill>
                  <a:srgbClr val="DA8888"/>
                </a:solidFill>
              </a:defRPr>
            </a:lvl7pPr>
            <a:lvl8pPr indent="0" lvl="7" marL="0" algn="r">
              <a:lnSpc>
                <a:spcPct val="100000"/>
              </a:lnSpc>
              <a:spcBef>
                <a:spcPts val="0"/>
              </a:spcBef>
              <a:spcAft>
                <a:spcPts val="0"/>
              </a:spcAft>
              <a:buSzPts val="1000"/>
              <a:buNone/>
              <a:defRPr>
                <a:solidFill>
                  <a:srgbClr val="DA8888"/>
                </a:solidFill>
              </a:defRPr>
            </a:lvl8pPr>
            <a:lvl9pPr indent="0" lvl="8" marL="0" algn="r">
              <a:lnSpc>
                <a:spcPct val="100000"/>
              </a:lnSpc>
              <a:spcBef>
                <a:spcPts val="0"/>
              </a:spcBef>
              <a:spcAft>
                <a:spcPts val="0"/>
              </a:spcAft>
              <a:buSzPts val="1000"/>
              <a:buNone/>
              <a:defRPr>
                <a:solidFill>
                  <a:srgbClr val="DA8888"/>
                </a:solidFill>
              </a:defRPr>
            </a:lvl9pPr>
          </a:lstStyle>
          <a:p>
            <a:pPr indent="0" lvl="0" marL="0" rtl="0" algn="r">
              <a:spcBef>
                <a:spcPts val="0"/>
              </a:spcBef>
              <a:spcAft>
                <a:spcPts val="0"/>
              </a:spcAft>
              <a:buNone/>
            </a:pPr>
            <a:fld id="{00000000-1234-1234-1234-123412341234}" type="slidenum">
              <a:rPr lang="en-US"/>
              <a:t>‹#›</a:t>
            </a:fld>
            <a:endParaRPr b="0" i="0" sz="1000" u="none" cap="none" strike="noStrike">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25"/>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0" y="1"/>
            <a:ext cx="9144000" cy="514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US" sz="3600">
                <a:solidFill>
                  <a:srgbClr val="CC0000"/>
                </a:solidFill>
                <a:latin typeface="Montserrat"/>
                <a:ea typeface="Montserrat"/>
                <a:cs typeface="Montserrat"/>
                <a:sym typeface="Montserrat"/>
              </a:rPr>
              <a:t>                   Capstone Project-5</a:t>
            </a:r>
            <a:endParaRPr b="1" sz="36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US" sz="3200" u="sng">
                <a:solidFill>
                  <a:schemeClr val="lt1"/>
                </a:solidFill>
                <a:latin typeface="Montserrat"/>
                <a:ea typeface="Montserrat"/>
                <a:cs typeface="Montserrat"/>
                <a:sym typeface="Montserrat"/>
              </a:rPr>
              <a:t>Project Title</a:t>
            </a:r>
            <a:br>
              <a:rPr b="1" lang="en-US" sz="3200">
                <a:solidFill>
                  <a:schemeClr val="lt1"/>
                </a:solidFill>
                <a:latin typeface="Montserrat"/>
                <a:ea typeface="Montserrat"/>
                <a:cs typeface="Montserrat"/>
                <a:sym typeface="Montserrat"/>
              </a:rPr>
            </a:br>
            <a:br>
              <a:rPr b="1" lang="en-US" sz="3200">
                <a:solidFill>
                  <a:schemeClr val="lt1"/>
                </a:solidFill>
                <a:latin typeface="Montserrat"/>
                <a:ea typeface="Montserrat"/>
                <a:cs typeface="Montserrat"/>
                <a:sym typeface="Montserrat"/>
              </a:rPr>
            </a:br>
            <a:r>
              <a:rPr b="1" lang="en-US" sz="3200">
                <a:solidFill>
                  <a:schemeClr val="lt1"/>
                </a:solidFill>
                <a:latin typeface="Montserrat"/>
                <a:ea typeface="Montserrat"/>
                <a:cs typeface="Montserrat"/>
                <a:sym typeface="Montserrat"/>
              </a:rPr>
              <a:t>Live Class Monitoring System ( Face Emotion Recognition )</a:t>
            </a:r>
            <a:br>
              <a:rPr b="1" lang="en-US" sz="3600">
                <a:solidFill>
                  <a:schemeClr val="lt1"/>
                </a:solidFill>
                <a:latin typeface="Montserrat"/>
                <a:ea typeface="Montserrat"/>
                <a:cs typeface="Montserrat"/>
                <a:sym typeface="Montserrat"/>
              </a:rPr>
            </a:br>
            <a:r>
              <a:rPr b="1" lang="en-US" sz="3200" u="sng">
                <a:solidFill>
                  <a:schemeClr val="lt1"/>
                </a:solidFill>
                <a:latin typeface="Montserrat"/>
                <a:ea typeface="Montserrat"/>
                <a:cs typeface="Montserrat"/>
                <a:sym typeface="Montserrat"/>
              </a:rPr>
              <a:t>TEAM MEMBERS</a:t>
            </a:r>
            <a:br>
              <a:rPr b="1" lang="en-US" sz="3200" u="sng">
                <a:solidFill>
                  <a:schemeClr val="lt1"/>
                </a:solidFill>
                <a:latin typeface="Montserrat"/>
                <a:ea typeface="Montserrat"/>
                <a:cs typeface="Montserrat"/>
                <a:sym typeface="Montserrat"/>
              </a:rPr>
            </a:br>
            <a:r>
              <a:rPr b="1" lang="en-US" sz="3200">
                <a:solidFill>
                  <a:schemeClr val="lt1"/>
                </a:solidFill>
                <a:latin typeface="Montserrat"/>
                <a:ea typeface="Montserrat"/>
                <a:cs typeface="Montserrat"/>
                <a:sym typeface="Montserrat"/>
              </a:rPr>
              <a:t>Jai Harish S</a:t>
            </a:r>
            <a:br>
              <a:rPr b="1" lang="en-US" sz="3200">
                <a:solidFill>
                  <a:schemeClr val="lt1"/>
                </a:solidFill>
                <a:latin typeface="Montserrat"/>
                <a:ea typeface="Montserrat"/>
                <a:cs typeface="Montserrat"/>
                <a:sym typeface="Montserrat"/>
              </a:rPr>
            </a:br>
            <a:r>
              <a:rPr b="1" lang="en-US" sz="3200">
                <a:solidFill>
                  <a:schemeClr val="lt1"/>
                </a:solidFill>
                <a:latin typeface="Montserrat"/>
                <a:ea typeface="Montserrat"/>
                <a:cs typeface="Montserrat"/>
                <a:sym typeface="Montserrat"/>
              </a:rPr>
              <a:t>Pranil Thorat</a:t>
            </a:r>
            <a:br>
              <a:rPr b="1" lang="en-US" sz="3200">
                <a:solidFill>
                  <a:schemeClr val="lt1"/>
                </a:solidFill>
                <a:latin typeface="Montserrat"/>
                <a:ea typeface="Montserrat"/>
                <a:cs typeface="Montserrat"/>
                <a:sym typeface="Montserrat"/>
              </a:rPr>
            </a:br>
            <a:r>
              <a:rPr b="1" lang="en-US" sz="3200">
                <a:solidFill>
                  <a:schemeClr val="lt1"/>
                </a:solidFill>
                <a:latin typeface="Montserrat"/>
                <a:ea typeface="Montserrat"/>
                <a:cs typeface="Montserrat"/>
                <a:sym typeface="Montserrat"/>
              </a:rPr>
              <a:t>Ashik Kumar </a:t>
            </a:r>
            <a:br>
              <a:rPr b="1" lang="en-US" sz="3200">
                <a:solidFill>
                  <a:schemeClr val="lt1"/>
                </a:solidFill>
                <a:latin typeface="Montserrat"/>
                <a:ea typeface="Montserrat"/>
                <a:cs typeface="Montserrat"/>
                <a:sym typeface="Montserrat"/>
              </a:rPr>
            </a:br>
            <a:r>
              <a:rPr b="1" lang="en-US" sz="3200">
                <a:solidFill>
                  <a:schemeClr val="lt1"/>
                </a:solidFill>
                <a:latin typeface="Montserrat"/>
                <a:ea typeface="Montserrat"/>
                <a:cs typeface="Montserrat"/>
                <a:sym typeface="Montserrat"/>
              </a:rPr>
              <a:t>Saransh Srivastava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0"/>
          <p:cNvSpPr txBox="1"/>
          <p:nvPr/>
        </p:nvSpPr>
        <p:spPr>
          <a:xfrm>
            <a:off x="0" y="99753"/>
            <a:ext cx="7772400"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Model overview cont.</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sng" cap="none" strike="noStrike">
                <a:solidFill>
                  <a:srgbClr val="000000"/>
                </a:solidFill>
                <a:latin typeface="Times New Roman"/>
                <a:ea typeface="Times New Roman"/>
                <a:cs typeface="Times New Roman"/>
                <a:sym typeface="Times New Roman"/>
              </a:rPr>
              <a:t>4] CNN Model:-</a:t>
            </a:r>
            <a:endParaRPr b="1" i="0" sz="2400" u="sng" cap="none" strike="noStrike">
              <a:solidFill>
                <a:srgbClr val="000000"/>
              </a:solidFill>
              <a:latin typeface="Times New Roman"/>
              <a:ea typeface="Times New Roman"/>
              <a:cs typeface="Times New Roman"/>
              <a:sym typeface="Times New Roman"/>
            </a:endParaRPr>
          </a:p>
        </p:txBody>
      </p:sp>
      <p:pic>
        <p:nvPicPr>
          <p:cNvPr id="119" name="Google Shape;119;p10"/>
          <p:cNvPicPr preferRelativeResize="0"/>
          <p:nvPr/>
        </p:nvPicPr>
        <p:blipFill rotWithShape="1">
          <a:blip r:embed="rId3">
            <a:alphaModFix/>
          </a:blip>
          <a:srcRect b="0" l="0" r="0" t="0"/>
          <a:stretch/>
        </p:blipFill>
        <p:spPr>
          <a:xfrm>
            <a:off x="182499" y="1175645"/>
            <a:ext cx="8779001" cy="368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1"/>
          <p:cNvSpPr txBox="1"/>
          <p:nvPr/>
        </p:nvSpPr>
        <p:spPr>
          <a:xfrm>
            <a:off x="74815" y="99753"/>
            <a:ext cx="7248698"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Model overview cont.</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sng" cap="none" strike="noStrike">
                <a:solidFill>
                  <a:schemeClr val="accent2"/>
                </a:solidFill>
                <a:latin typeface="Times New Roman"/>
                <a:ea typeface="Times New Roman"/>
                <a:cs typeface="Times New Roman"/>
                <a:sym typeface="Times New Roman"/>
              </a:rPr>
              <a:t>5] Dcnn(ResNet):-</a:t>
            </a:r>
            <a:endParaRPr b="1" i="0" sz="2400" u="sng" cap="none" strike="noStrike">
              <a:solidFill>
                <a:schemeClr val="accent2"/>
              </a:solidFill>
              <a:latin typeface="Times New Roman"/>
              <a:ea typeface="Times New Roman"/>
              <a:cs typeface="Times New Roman"/>
              <a:sym typeface="Times New Roman"/>
            </a:endParaRPr>
          </a:p>
        </p:txBody>
      </p:sp>
      <p:pic>
        <p:nvPicPr>
          <p:cNvPr id="125" name="Google Shape;125;p11"/>
          <p:cNvPicPr preferRelativeResize="0"/>
          <p:nvPr/>
        </p:nvPicPr>
        <p:blipFill rotWithShape="1">
          <a:blip r:embed="rId3">
            <a:alphaModFix/>
          </a:blip>
          <a:srcRect b="0" l="0" r="0" t="0"/>
          <a:stretch/>
        </p:blipFill>
        <p:spPr>
          <a:xfrm>
            <a:off x="74815" y="1393886"/>
            <a:ext cx="8936182" cy="33111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nvSpPr>
        <p:spPr>
          <a:xfrm>
            <a:off x="58188" y="1"/>
            <a:ext cx="6741623"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Accuracy and Loss Curves:-</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1" name="Google Shape;131;p12"/>
          <p:cNvPicPr preferRelativeResize="0"/>
          <p:nvPr/>
        </p:nvPicPr>
        <p:blipFill rotWithShape="1">
          <a:blip r:embed="rId3">
            <a:alphaModFix/>
          </a:blip>
          <a:srcRect b="0" l="0" r="0" t="0"/>
          <a:stretch/>
        </p:blipFill>
        <p:spPr>
          <a:xfrm>
            <a:off x="58188" y="673331"/>
            <a:ext cx="9085812" cy="43891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3"/>
          <p:cNvSpPr txBox="1"/>
          <p:nvPr/>
        </p:nvSpPr>
        <p:spPr>
          <a:xfrm>
            <a:off x="116378" y="133004"/>
            <a:ext cx="27515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accent2"/>
                </a:solidFill>
                <a:latin typeface="Times New Roman"/>
                <a:ea typeface="Times New Roman"/>
                <a:cs typeface="Times New Roman"/>
                <a:sym typeface="Times New Roman"/>
              </a:rPr>
              <a:t>Accuracy and Loss Curves cont.</a:t>
            </a:r>
            <a:endParaRPr b="1" i="0" sz="1400" u="none" cap="none" strike="noStrike">
              <a:solidFill>
                <a:schemeClr val="accent2"/>
              </a:solidFill>
              <a:latin typeface="Times New Roman"/>
              <a:ea typeface="Times New Roman"/>
              <a:cs typeface="Times New Roman"/>
              <a:sym typeface="Times New Roman"/>
            </a:endParaRPr>
          </a:p>
        </p:txBody>
      </p:sp>
      <p:pic>
        <p:nvPicPr>
          <p:cNvPr id="137" name="Google Shape;137;p13"/>
          <p:cNvPicPr preferRelativeResize="0"/>
          <p:nvPr/>
        </p:nvPicPr>
        <p:blipFill rotWithShape="1">
          <a:blip r:embed="rId3">
            <a:alphaModFix/>
          </a:blip>
          <a:srcRect b="0" l="0" r="0" t="0"/>
          <a:stretch/>
        </p:blipFill>
        <p:spPr>
          <a:xfrm>
            <a:off x="116378" y="633846"/>
            <a:ext cx="8902931" cy="2628900"/>
          </a:xfrm>
          <a:prstGeom prst="rect">
            <a:avLst/>
          </a:prstGeom>
          <a:noFill/>
          <a:ln>
            <a:noFill/>
          </a:ln>
        </p:spPr>
      </p:pic>
      <p:sp>
        <p:nvSpPr>
          <p:cNvPr id="138" name="Google Shape;138;p13"/>
          <p:cNvSpPr txBox="1"/>
          <p:nvPr/>
        </p:nvSpPr>
        <p:spPr>
          <a:xfrm>
            <a:off x="0" y="3341716"/>
            <a:ext cx="9077497" cy="101566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The dcnn (ResNet) model's accuracy and loss curves are plotted above, and we've finalised it and are using it to recognise faces due to its high accuracy on both training and validation data</a:t>
            </a:r>
            <a:r>
              <a:rPr b="0" i="0" lang="en-US" sz="1800" u="none" cap="none" strike="noStrike">
                <a:solidFill>
                  <a:srgbClr val="000000"/>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nvSpPr>
        <p:spPr>
          <a:xfrm>
            <a:off x="0" y="0"/>
            <a:ext cx="4114800"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Confusion Matrix:-</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4" name="Google Shape;144;p14"/>
          <p:cNvPicPr preferRelativeResize="0"/>
          <p:nvPr/>
        </p:nvPicPr>
        <p:blipFill rotWithShape="1">
          <a:blip r:embed="rId3">
            <a:alphaModFix/>
          </a:blip>
          <a:srcRect b="0" l="0" r="0" t="0"/>
          <a:stretch/>
        </p:blipFill>
        <p:spPr>
          <a:xfrm>
            <a:off x="0" y="590204"/>
            <a:ext cx="5050743" cy="3832167"/>
          </a:xfrm>
          <a:prstGeom prst="rect">
            <a:avLst/>
          </a:prstGeom>
          <a:noFill/>
          <a:ln>
            <a:noFill/>
          </a:ln>
        </p:spPr>
      </p:pic>
      <p:sp>
        <p:nvSpPr>
          <p:cNvPr id="145" name="Google Shape;145;p14"/>
          <p:cNvSpPr txBox="1"/>
          <p:nvPr/>
        </p:nvSpPr>
        <p:spPr>
          <a:xfrm>
            <a:off x="5270269" y="800219"/>
            <a:ext cx="3815542"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precision recall f1-score support 0 0.666 0.635 0.650 990 1 0.630 0.637 0.634 91 2 0.633 0.499 0.558 1019 3 0.918 0.879 0.898 1779 4 0.615 0.620 0.618 1244 5 0.762 0.867 0.811 802 6 0.649 0.762 0.701 1253 accuracy 0.722 7178 macro avg 0.696 0.700 0.696 7178 weighted avg 0.722 0.722 0.720 7178</a:t>
            </a:r>
            <a:endParaRPr b="0" i="0" sz="1400" u="none" cap="none" strike="noStrike">
              <a:solidFill>
                <a:srgbClr val="000000"/>
              </a:solidFill>
              <a:latin typeface="Arial"/>
              <a:ea typeface="Arial"/>
              <a:cs typeface="Arial"/>
              <a:sym typeface="Arial"/>
            </a:endParaRPr>
          </a:p>
        </p:txBody>
      </p:sp>
      <p:sp>
        <p:nvSpPr>
          <p:cNvPr id="146" name="Google Shape;146;p14"/>
          <p:cNvSpPr txBox="1"/>
          <p:nvPr/>
        </p:nvSpPr>
        <p:spPr>
          <a:xfrm>
            <a:off x="1182866" y="4522124"/>
            <a:ext cx="243562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Confusion Matrix For CNN</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5"/>
          <p:cNvPicPr preferRelativeResize="0"/>
          <p:nvPr/>
        </p:nvPicPr>
        <p:blipFill rotWithShape="1">
          <a:blip r:embed="rId3">
            <a:alphaModFix/>
          </a:blip>
          <a:srcRect b="0" l="0" r="0" t="0"/>
          <a:stretch/>
        </p:blipFill>
        <p:spPr>
          <a:xfrm>
            <a:off x="0" y="390905"/>
            <a:ext cx="5286895" cy="3973278"/>
          </a:xfrm>
          <a:prstGeom prst="rect">
            <a:avLst/>
          </a:prstGeom>
          <a:noFill/>
          <a:ln>
            <a:noFill/>
          </a:ln>
        </p:spPr>
      </p:pic>
      <p:sp>
        <p:nvSpPr>
          <p:cNvPr id="152" name="Google Shape;152;p15"/>
          <p:cNvSpPr txBox="1"/>
          <p:nvPr/>
        </p:nvSpPr>
        <p:spPr>
          <a:xfrm>
            <a:off x="0" y="83128"/>
            <a:ext cx="27930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accent2"/>
                </a:solidFill>
                <a:latin typeface="Times New Roman"/>
                <a:ea typeface="Times New Roman"/>
                <a:cs typeface="Times New Roman"/>
                <a:sym typeface="Times New Roman"/>
              </a:rPr>
              <a:t>Confusion Matrix cont.</a:t>
            </a:r>
            <a:endParaRPr b="0" i="0" sz="1400" u="none" cap="none" strike="noStrike">
              <a:solidFill>
                <a:schemeClr val="accent2"/>
              </a:solidFill>
              <a:latin typeface="Arial"/>
              <a:ea typeface="Arial"/>
              <a:cs typeface="Arial"/>
              <a:sym typeface="Arial"/>
            </a:endParaRPr>
          </a:p>
        </p:txBody>
      </p:sp>
      <p:sp>
        <p:nvSpPr>
          <p:cNvPr id="153" name="Google Shape;153;p15"/>
          <p:cNvSpPr txBox="1"/>
          <p:nvPr/>
        </p:nvSpPr>
        <p:spPr>
          <a:xfrm>
            <a:off x="1130531" y="4455622"/>
            <a:ext cx="27515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Confusion Matrix For Xception</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6"/>
          <p:cNvPicPr preferRelativeResize="0"/>
          <p:nvPr/>
        </p:nvPicPr>
        <p:blipFill rotWithShape="1">
          <a:blip r:embed="rId3">
            <a:alphaModFix/>
          </a:blip>
          <a:srcRect b="0" l="0" r="0" t="0"/>
          <a:stretch/>
        </p:blipFill>
        <p:spPr>
          <a:xfrm>
            <a:off x="1" y="432262"/>
            <a:ext cx="5877098" cy="4015047"/>
          </a:xfrm>
          <a:prstGeom prst="rect">
            <a:avLst/>
          </a:prstGeom>
          <a:noFill/>
          <a:ln>
            <a:noFill/>
          </a:ln>
        </p:spPr>
      </p:pic>
      <p:sp>
        <p:nvSpPr>
          <p:cNvPr id="159" name="Google Shape;159;p16"/>
          <p:cNvSpPr txBox="1"/>
          <p:nvPr/>
        </p:nvSpPr>
        <p:spPr>
          <a:xfrm>
            <a:off x="0" y="0"/>
            <a:ext cx="29925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accent2"/>
                </a:solidFill>
                <a:latin typeface="Times New Roman"/>
                <a:ea typeface="Times New Roman"/>
                <a:cs typeface="Times New Roman"/>
                <a:sym typeface="Times New Roman"/>
              </a:rPr>
              <a:t>Confusion Matrix cont.</a:t>
            </a:r>
            <a:endParaRPr b="0" i="0" sz="14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16"/>
          <p:cNvSpPr txBox="1"/>
          <p:nvPr/>
        </p:nvSpPr>
        <p:spPr>
          <a:xfrm>
            <a:off x="1562794" y="4447309"/>
            <a:ext cx="30175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Confusion Matrix For DeXpression</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7"/>
          <p:cNvPicPr preferRelativeResize="0"/>
          <p:nvPr/>
        </p:nvPicPr>
        <p:blipFill rotWithShape="1">
          <a:blip r:embed="rId3">
            <a:alphaModFix/>
          </a:blip>
          <a:srcRect b="0" l="0" r="0" t="0"/>
          <a:stretch/>
        </p:blipFill>
        <p:spPr>
          <a:xfrm>
            <a:off x="0" y="448886"/>
            <a:ext cx="5507119" cy="3865419"/>
          </a:xfrm>
          <a:prstGeom prst="rect">
            <a:avLst/>
          </a:prstGeom>
          <a:noFill/>
          <a:ln>
            <a:noFill/>
          </a:ln>
        </p:spPr>
      </p:pic>
      <p:sp>
        <p:nvSpPr>
          <p:cNvPr id="166" name="Google Shape;166;p17"/>
          <p:cNvSpPr txBox="1"/>
          <p:nvPr/>
        </p:nvSpPr>
        <p:spPr>
          <a:xfrm>
            <a:off x="0" y="58189"/>
            <a:ext cx="319208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accent2"/>
                </a:solidFill>
                <a:latin typeface="Times New Roman"/>
                <a:ea typeface="Times New Roman"/>
                <a:cs typeface="Times New Roman"/>
                <a:sym typeface="Times New Roman"/>
              </a:rPr>
              <a:t>Confusion Matrix cont.</a:t>
            </a:r>
            <a:endParaRPr b="0" i="0" sz="14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17"/>
          <p:cNvSpPr txBox="1"/>
          <p:nvPr/>
        </p:nvSpPr>
        <p:spPr>
          <a:xfrm>
            <a:off x="1487979" y="4443392"/>
            <a:ext cx="28263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Confusion Matrix For DCNN</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nvSpPr>
        <p:spPr>
          <a:xfrm>
            <a:off x="0" y="1"/>
            <a:ext cx="6749935"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Real-Time Face Emotion Detection:-</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73" name="Google Shape;173;p18"/>
          <p:cNvPicPr preferRelativeResize="0"/>
          <p:nvPr/>
        </p:nvPicPr>
        <p:blipFill rotWithShape="1">
          <a:blip r:embed="rId3">
            <a:alphaModFix/>
          </a:blip>
          <a:srcRect b="0" l="0" r="0" t="0"/>
          <a:stretch/>
        </p:blipFill>
        <p:spPr>
          <a:xfrm>
            <a:off x="241069" y="702226"/>
            <a:ext cx="3632662" cy="2245476"/>
          </a:xfrm>
          <a:prstGeom prst="rect">
            <a:avLst/>
          </a:prstGeom>
          <a:noFill/>
          <a:ln>
            <a:noFill/>
          </a:ln>
        </p:spPr>
      </p:pic>
      <p:pic>
        <p:nvPicPr>
          <p:cNvPr id="174" name="Google Shape;174;p18"/>
          <p:cNvPicPr preferRelativeResize="0"/>
          <p:nvPr/>
        </p:nvPicPr>
        <p:blipFill rotWithShape="1">
          <a:blip r:embed="rId4">
            <a:alphaModFix/>
          </a:blip>
          <a:srcRect b="0" l="0" r="0" t="0"/>
          <a:stretch/>
        </p:blipFill>
        <p:spPr>
          <a:xfrm>
            <a:off x="4954385" y="740352"/>
            <a:ext cx="3998421" cy="2207350"/>
          </a:xfrm>
          <a:prstGeom prst="rect">
            <a:avLst/>
          </a:prstGeom>
          <a:noFill/>
          <a:ln>
            <a:noFill/>
          </a:ln>
        </p:spPr>
      </p:pic>
      <p:pic>
        <p:nvPicPr>
          <p:cNvPr id="175" name="Google Shape;175;p18"/>
          <p:cNvPicPr preferRelativeResize="0"/>
          <p:nvPr/>
        </p:nvPicPr>
        <p:blipFill rotWithShape="1">
          <a:blip r:embed="rId5">
            <a:alphaModFix/>
          </a:blip>
          <a:srcRect b="0" l="0" r="0" t="0"/>
          <a:stretch/>
        </p:blipFill>
        <p:spPr>
          <a:xfrm>
            <a:off x="2843400" y="3175462"/>
            <a:ext cx="3370962" cy="18703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nvSpPr>
        <p:spPr>
          <a:xfrm>
            <a:off x="83128" y="58189"/>
            <a:ext cx="33334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accent2"/>
                </a:solidFill>
                <a:latin typeface="Times New Roman"/>
                <a:ea typeface="Times New Roman"/>
                <a:cs typeface="Times New Roman"/>
                <a:sym typeface="Times New Roman"/>
              </a:rPr>
              <a:t>Real-Time Face Emotion Detection cont.</a:t>
            </a:r>
            <a:endParaRPr b="0" i="0" sz="1400" u="none" cap="none" strike="noStrike">
              <a:solidFill>
                <a:schemeClr val="accent2"/>
              </a:solidFill>
              <a:latin typeface="Arial"/>
              <a:ea typeface="Arial"/>
              <a:cs typeface="Arial"/>
              <a:sym typeface="Arial"/>
            </a:endParaRPr>
          </a:p>
        </p:txBody>
      </p:sp>
      <p:pic>
        <p:nvPicPr>
          <p:cNvPr id="181" name="Google Shape;181;p19"/>
          <p:cNvPicPr preferRelativeResize="0"/>
          <p:nvPr/>
        </p:nvPicPr>
        <p:blipFill rotWithShape="1">
          <a:blip r:embed="rId3">
            <a:alphaModFix/>
          </a:blip>
          <a:srcRect b="0" l="0" r="0" t="0"/>
          <a:stretch/>
        </p:blipFill>
        <p:spPr>
          <a:xfrm>
            <a:off x="1795549" y="498764"/>
            <a:ext cx="5328458" cy="2011680"/>
          </a:xfrm>
          <a:prstGeom prst="rect">
            <a:avLst/>
          </a:prstGeom>
          <a:noFill/>
          <a:ln>
            <a:noFill/>
          </a:ln>
        </p:spPr>
      </p:pic>
      <p:pic>
        <p:nvPicPr>
          <p:cNvPr id="182" name="Google Shape;182;p19"/>
          <p:cNvPicPr preferRelativeResize="0"/>
          <p:nvPr/>
        </p:nvPicPr>
        <p:blipFill rotWithShape="1">
          <a:blip r:embed="rId4">
            <a:alphaModFix/>
          </a:blip>
          <a:srcRect b="0" l="0" r="0" t="0"/>
          <a:stretch/>
        </p:blipFill>
        <p:spPr>
          <a:xfrm>
            <a:off x="1903615" y="2874125"/>
            <a:ext cx="5311833" cy="21703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ctrTitle"/>
          </p:nvPr>
        </p:nvSpPr>
        <p:spPr>
          <a:xfrm>
            <a:off x="315750" y="509500"/>
            <a:ext cx="8512500" cy="37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
        <p:nvSpPr>
          <p:cNvPr id="62" name="Google Shape;62;p2"/>
          <p:cNvSpPr txBox="1"/>
          <p:nvPr/>
        </p:nvSpPr>
        <p:spPr>
          <a:xfrm>
            <a:off x="59821" y="94004"/>
            <a:ext cx="8947446" cy="12926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Content:</a:t>
            </a:r>
            <a:endParaRPr/>
          </a:p>
          <a:p>
            <a:pPr indent="0" lvl="0" marL="0" marR="0" rtl="0" algn="l">
              <a:lnSpc>
                <a:spcPct val="100000"/>
              </a:lnSpc>
              <a:spcBef>
                <a:spcPts val="0"/>
              </a:spcBef>
              <a:spcAft>
                <a:spcPts val="0"/>
              </a:spcAft>
              <a:buNone/>
            </a:pPr>
            <a:r>
              <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 name="Google Shape;63;p2"/>
          <p:cNvSpPr txBox="1"/>
          <p:nvPr/>
        </p:nvSpPr>
        <p:spPr>
          <a:xfrm>
            <a:off x="1039091" y="739833"/>
            <a:ext cx="6450600" cy="4464600"/>
          </a:xfrm>
          <a:prstGeom prst="rect">
            <a:avLst/>
          </a:prstGeom>
          <a:noFill/>
          <a:ln>
            <a:noFill/>
          </a:ln>
        </p:spPr>
        <p:txBody>
          <a:bodyPr anchorCtr="0" anchor="t" bIns="45700" lIns="91425" spcFirstLastPara="1" rIns="91425" wrap="square" tIns="45700">
            <a:spAutoFit/>
          </a:bodyPr>
          <a:lstStyle/>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Introduction</a:t>
            </a:r>
            <a:endParaRPr b="0" i="0" sz="2000" u="none" cap="none" strike="noStrike">
              <a:solidFill>
                <a:srgbClr val="000000"/>
              </a:solidFill>
              <a:latin typeface="Times New Roman"/>
              <a:ea typeface="Times New Roman"/>
              <a:cs typeface="Times New Roman"/>
              <a:sym typeface="Times New Roman"/>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Problem Statement</a:t>
            </a:r>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Data summary</a:t>
            </a:r>
            <a:endParaRPr b="0" i="0" sz="2000" u="none" cap="none" strike="noStrike">
              <a:solidFill>
                <a:srgbClr val="000000"/>
              </a:solidFill>
              <a:latin typeface="Times New Roman"/>
              <a:ea typeface="Times New Roman"/>
              <a:cs typeface="Times New Roman"/>
              <a:sym typeface="Times New Roman"/>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Model Overview</a:t>
            </a:r>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Accuracy and Loss Curves</a:t>
            </a:r>
            <a:endParaRPr b="0" i="0" sz="2000" u="none" cap="none" strike="noStrike">
              <a:solidFill>
                <a:srgbClr val="000000"/>
              </a:solidFill>
              <a:latin typeface="Times New Roman"/>
              <a:ea typeface="Times New Roman"/>
              <a:cs typeface="Times New Roman"/>
              <a:sym typeface="Times New Roman"/>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Confusion Matrix</a:t>
            </a:r>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Real-Time Face Emotion Detection</a:t>
            </a:r>
            <a:endParaRPr b="0" i="0" sz="2000" u="none" cap="none" strike="noStrike">
              <a:solidFill>
                <a:srgbClr val="000000"/>
              </a:solidFill>
              <a:latin typeface="Times New Roman"/>
              <a:ea typeface="Times New Roman"/>
              <a:cs typeface="Times New Roman"/>
              <a:sym typeface="Times New Roman"/>
            </a:endParaRPr>
          </a:p>
          <a:p>
            <a:pPr indent="-355600" lvl="0" marL="457200" marR="0" rtl="0" algn="l">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Webapp Development</a:t>
            </a:r>
            <a:endParaRPr sz="2000">
              <a:latin typeface="Times New Roman"/>
              <a:ea typeface="Times New Roman"/>
              <a:cs typeface="Times New Roman"/>
              <a:sym typeface="Times New Roman"/>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Deployment in Cloud</a:t>
            </a:r>
            <a:endParaRPr b="0" i="0" sz="2000" u="none" cap="none" strike="noStrike">
              <a:solidFill>
                <a:srgbClr val="000000"/>
              </a:solidFill>
              <a:latin typeface="Times New Roman"/>
              <a:ea typeface="Times New Roman"/>
              <a:cs typeface="Times New Roman"/>
              <a:sym typeface="Times New Roman"/>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Challenges</a:t>
            </a:r>
            <a:endParaRPr/>
          </a:p>
          <a:p>
            <a:pPr indent="-374650" lvl="0" marL="457200" marR="0" rtl="0" algn="l">
              <a:lnSpc>
                <a:spcPct val="115000"/>
              </a:lnSpc>
              <a:spcBef>
                <a:spcPts val="0"/>
              </a:spcBef>
              <a:spcAft>
                <a:spcPts val="0"/>
              </a:spcAft>
              <a:buClr>
                <a:srgbClr val="000000"/>
              </a:buClr>
              <a:buSzPts val="2300"/>
              <a:buFont typeface="Noto Sans Symbols"/>
              <a:buChar char="❖"/>
            </a:pPr>
            <a:r>
              <a:rPr b="0" i="0" lang="en-US" sz="2000" u="none" cap="none" strike="noStrike">
                <a:solidFill>
                  <a:srgbClr val="000000"/>
                </a:solidFill>
                <a:latin typeface="Times New Roman"/>
                <a:ea typeface="Times New Roman"/>
                <a:cs typeface="Times New Roman"/>
                <a:sym typeface="Times New Roman"/>
              </a:rPr>
              <a:t>Conclusion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116374" y="116375"/>
            <a:ext cx="61248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Webapp Developme</a:t>
            </a:r>
            <a:r>
              <a:rPr b="1" lang="en-US" sz="3200" u="sng">
                <a:solidFill>
                  <a:schemeClr val="lt1"/>
                </a:solidFill>
                <a:latin typeface="Times New Roman"/>
                <a:ea typeface="Times New Roman"/>
                <a:cs typeface="Times New Roman"/>
                <a:sym typeface="Times New Roman"/>
              </a:rPr>
              <a:t>n</a:t>
            </a:r>
            <a:r>
              <a:rPr b="1" i="0" lang="en-US" sz="3200" u="sng" cap="none" strike="noStrike">
                <a:solidFill>
                  <a:schemeClr val="lt1"/>
                </a:solidFill>
                <a:latin typeface="Times New Roman"/>
                <a:ea typeface="Times New Roman"/>
                <a:cs typeface="Times New Roman"/>
                <a:sym typeface="Times New Roman"/>
              </a:rPr>
              <a:t>t:-</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20"/>
          <p:cNvSpPr txBox="1"/>
          <p:nvPr/>
        </p:nvSpPr>
        <p:spPr>
          <a:xfrm>
            <a:off x="257695" y="868918"/>
            <a:ext cx="65338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sng" cap="none" strike="noStrike">
                <a:solidFill>
                  <a:srgbClr val="000000"/>
                </a:solidFill>
                <a:latin typeface="Times New Roman"/>
                <a:ea typeface="Times New Roman"/>
                <a:cs typeface="Times New Roman"/>
                <a:sym typeface="Times New Roman"/>
              </a:rPr>
              <a:t>Creating Web App Using Streamlit:-</a:t>
            </a:r>
            <a:endParaRPr b="1" i="0" sz="2400" u="sng" cap="none" strike="noStrike">
              <a:solidFill>
                <a:srgbClr val="000000"/>
              </a:solidFill>
              <a:latin typeface="Times New Roman"/>
              <a:ea typeface="Times New Roman"/>
              <a:cs typeface="Times New Roman"/>
              <a:sym typeface="Times New Roman"/>
            </a:endParaRPr>
          </a:p>
        </p:txBody>
      </p:sp>
      <p:sp>
        <p:nvSpPr>
          <p:cNvPr id="189" name="Google Shape;189;p20"/>
          <p:cNvSpPr txBox="1"/>
          <p:nvPr/>
        </p:nvSpPr>
        <p:spPr>
          <a:xfrm>
            <a:off x="116378" y="1615262"/>
            <a:ext cx="9027600" cy="18162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Streamlit is a Python framework for developing machine learning and data science web apps that is open-source. Using Streamlit, we can quickly create web apps and deploy them. You can use Streamlit to make an app the same way you'd make a Python programme. It's possible with Streamlit. Working on the interactive loop of coding and viewing results is a pleasure.In the web application.</a:t>
            </a:r>
            <a:endParaRPr b="0" i="0" sz="2000" u="none" cap="none" strike="noStrike">
              <a:solidFill>
                <a:srgbClr val="000000"/>
              </a:solidFill>
              <a:latin typeface="Times New Roman"/>
              <a:ea typeface="Times New Roman"/>
              <a:cs typeface="Times New Roman"/>
              <a:sym typeface="Times New Roman"/>
            </a:endParaRPr>
          </a:p>
        </p:txBody>
      </p:sp>
      <p:pic>
        <p:nvPicPr>
          <p:cNvPr id="190" name="Google Shape;190;p20"/>
          <p:cNvPicPr preferRelativeResize="0"/>
          <p:nvPr/>
        </p:nvPicPr>
        <p:blipFill rotWithShape="1">
          <a:blip r:embed="rId3">
            <a:alphaModFix/>
          </a:blip>
          <a:srcRect b="0" l="0" r="0" t="0"/>
          <a:stretch/>
        </p:blipFill>
        <p:spPr>
          <a:xfrm>
            <a:off x="2759826" y="3431456"/>
            <a:ext cx="3291840" cy="15977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1"/>
          <p:cNvPicPr preferRelativeResize="0"/>
          <p:nvPr/>
        </p:nvPicPr>
        <p:blipFill rotWithShape="1">
          <a:blip r:embed="rId3">
            <a:alphaModFix/>
          </a:blip>
          <a:srcRect b="0" l="0" r="0" t="0"/>
          <a:stretch/>
        </p:blipFill>
        <p:spPr>
          <a:xfrm>
            <a:off x="2843018" y="2920747"/>
            <a:ext cx="3266901" cy="1642933"/>
          </a:xfrm>
          <a:prstGeom prst="rect">
            <a:avLst/>
          </a:prstGeom>
          <a:noFill/>
          <a:ln>
            <a:noFill/>
          </a:ln>
        </p:spPr>
      </p:pic>
      <p:sp>
        <p:nvSpPr>
          <p:cNvPr id="196" name="Google Shape;196;p21"/>
          <p:cNvSpPr txBox="1"/>
          <p:nvPr/>
        </p:nvSpPr>
        <p:spPr>
          <a:xfrm>
            <a:off x="66440" y="1164992"/>
            <a:ext cx="90111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t/>
            </a:r>
            <a:endParaRPr sz="2000">
              <a:latin typeface="Times New Roman"/>
              <a:ea typeface="Times New Roman"/>
              <a:cs typeface="Times New Roman"/>
              <a:sym typeface="Times New Roman"/>
            </a:endParaRPr>
          </a:p>
          <a:p>
            <a:pPr indent="-342900" lvl="0" marL="342900" marR="0" rtl="0" algn="just">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AWS (Amazon Web Services) is a comprehensive, evolving cloud computing platform provided by Amazon that includes a mixture of infrastructure as a service (IaaS), platform as a service (PaaS), and packaged software as a service (SaaS) offerings.</a:t>
            </a:r>
            <a:endParaRPr b="0" i="0" sz="2000" u="none" cap="none" strike="noStrike">
              <a:solidFill>
                <a:srgbClr val="000000"/>
              </a:solidFill>
              <a:latin typeface="Times New Roman"/>
              <a:ea typeface="Times New Roman"/>
              <a:cs typeface="Times New Roman"/>
              <a:sym typeface="Times New Roman"/>
            </a:endParaRPr>
          </a:p>
        </p:txBody>
      </p:sp>
      <p:sp>
        <p:nvSpPr>
          <p:cNvPr id="197" name="Google Shape;197;p21"/>
          <p:cNvSpPr txBox="1"/>
          <p:nvPr/>
        </p:nvSpPr>
        <p:spPr>
          <a:xfrm>
            <a:off x="157942" y="4563687"/>
            <a:ext cx="675824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https://share.streamlit.io/jaiharish-passion07/facial_emotion/app.py</a:t>
            </a:r>
            <a:endParaRPr/>
          </a:p>
        </p:txBody>
      </p:sp>
      <p:sp>
        <p:nvSpPr>
          <p:cNvPr id="198" name="Google Shape;198;p21"/>
          <p:cNvSpPr txBox="1"/>
          <p:nvPr/>
        </p:nvSpPr>
        <p:spPr>
          <a:xfrm>
            <a:off x="116374" y="116375"/>
            <a:ext cx="61248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De</a:t>
            </a:r>
            <a:r>
              <a:rPr b="1" lang="en-US" sz="3200" u="sng">
                <a:solidFill>
                  <a:schemeClr val="lt1"/>
                </a:solidFill>
                <a:latin typeface="Times New Roman"/>
                <a:ea typeface="Times New Roman"/>
                <a:cs typeface="Times New Roman"/>
                <a:sym typeface="Times New Roman"/>
              </a:rPr>
              <a:t>ployment in Cloud</a:t>
            </a:r>
            <a:r>
              <a:rPr b="1" i="0" lang="en-US" sz="3200" u="sng" cap="none" strike="noStrike">
                <a:solidFill>
                  <a:schemeClr val="lt1"/>
                </a:solidFill>
                <a:latin typeface="Times New Roman"/>
                <a:ea typeface="Times New Roman"/>
                <a:cs typeface="Times New Roman"/>
                <a:sym typeface="Times New Roman"/>
              </a:rPr>
              <a:t>:-</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9" name="Google Shape;199;p21"/>
          <p:cNvSpPr txBox="1"/>
          <p:nvPr/>
        </p:nvSpPr>
        <p:spPr>
          <a:xfrm>
            <a:off x="270220" y="847418"/>
            <a:ext cx="6533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400" u="sng">
                <a:latin typeface="Times New Roman"/>
                <a:ea typeface="Times New Roman"/>
                <a:cs typeface="Times New Roman"/>
                <a:sym typeface="Times New Roman"/>
              </a:rPr>
              <a:t>Deploy </a:t>
            </a:r>
            <a:r>
              <a:rPr b="1" i="0" lang="en-US" sz="2400" u="sng" cap="none" strike="noStrike">
                <a:solidFill>
                  <a:srgbClr val="000000"/>
                </a:solidFill>
                <a:latin typeface="Times New Roman"/>
                <a:ea typeface="Times New Roman"/>
                <a:cs typeface="Times New Roman"/>
                <a:sym typeface="Times New Roman"/>
              </a:rPr>
              <a:t>Web App </a:t>
            </a:r>
            <a:r>
              <a:rPr b="1" lang="en-US" sz="2400" u="sng">
                <a:latin typeface="Times New Roman"/>
                <a:ea typeface="Times New Roman"/>
                <a:cs typeface="Times New Roman"/>
                <a:sym typeface="Times New Roman"/>
              </a:rPr>
              <a:t>in AWS</a:t>
            </a:r>
            <a:r>
              <a:rPr b="1" i="0" lang="en-US" sz="2400" u="sng" cap="none" strike="noStrike">
                <a:solidFill>
                  <a:srgbClr val="000000"/>
                </a:solidFill>
                <a:latin typeface="Times New Roman"/>
                <a:ea typeface="Times New Roman"/>
                <a:cs typeface="Times New Roman"/>
                <a:sym typeface="Times New Roman"/>
              </a:rPr>
              <a:t>:-</a:t>
            </a:r>
            <a:endParaRPr b="1" i="0" sz="2400" u="sng"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nvSpPr>
        <p:spPr>
          <a:xfrm>
            <a:off x="83127" y="133004"/>
            <a:ext cx="4937760" cy="8085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Challenges:-</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22"/>
          <p:cNvSpPr txBox="1"/>
          <p:nvPr/>
        </p:nvSpPr>
        <p:spPr>
          <a:xfrm>
            <a:off x="224444" y="1014153"/>
            <a:ext cx="8154900" cy="1816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To handle a large image dataset.</a:t>
            </a:r>
            <a:endParaRPr/>
          </a:p>
          <a:p>
            <a:pPr indent="-342900" lvl="0" marL="342900" marR="0" rtl="0" algn="l">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Selecting the number of filters and neurons.</a:t>
            </a:r>
            <a:endParaRPr/>
          </a:p>
          <a:p>
            <a:pPr indent="-342900" lvl="0" marL="342900" marR="0" rtl="0" algn="l">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Select a batch size to avoid the system crashing.</a:t>
            </a:r>
            <a:endParaRPr/>
          </a:p>
          <a:p>
            <a:pPr indent="-342900" lvl="0" marL="342900" marR="0" rtl="0" algn="l">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GPU connection to our notebook.</a:t>
            </a:r>
            <a:endParaRPr/>
          </a:p>
          <a:p>
            <a:pPr indent="-342900" lvl="0" marL="342900" marR="0" rtl="0" algn="l">
              <a:lnSpc>
                <a:spcPct val="115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Times New Roman"/>
                <a:ea typeface="Times New Roman"/>
                <a:cs typeface="Times New Roman"/>
                <a:sym typeface="Times New Roman"/>
              </a:rPr>
              <a:t>Deployment.</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nvSpPr>
        <p:spPr>
          <a:xfrm>
            <a:off x="0" y="1"/>
            <a:ext cx="4480560"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Conclusion:-</a:t>
            </a:r>
            <a:r>
              <a:rPr b="0" i="0" lang="en-US"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23"/>
          <p:cNvSpPr txBox="1"/>
          <p:nvPr/>
        </p:nvSpPr>
        <p:spPr>
          <a:xfrm>
            <a:off x="0" y="717092"/>
            <a:ext cx="8977800" cy="39405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We started this project with two objectives: to achieve the highest level of accuracy and to implement our model into practice in the real world.</a:t>
            </a:r>
            <a:endParaRPr>
              <a:latin typeface="Times New Roman"/>
              <a:ea typeface="Times New Roman"/>
              <a:cs typeface="Times New Roman"/>
              <a:sym typeface="Times New Roman"/>
            </a:endParaRPr>
          </a:p>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Among the models tested were Deepface, CNN, dexpression, ResNet, and Xception.</a:t>
            </a:r>
            <a:endParaRPr>
              <a:latin typeface="Times New Roman"/>
              <a:ea typeface="Times New Roman"/>
              <a:cs typeface="Times New Roman"/>
              <a:sym typeface="Times New Roman"/>
            </a:endParaRPr>
          </a:p>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ResNet has the highest accuracy of all, with a validation set accuracy of 72 percent and a training set accuracy of 66 percent.</a:t>
            </a:r>
            <a:endParaRPr>
              <a:latin typeface="Times New Roman"/>
              <a:ea typeface="Times New Roman"/>
              <a:cs typeface="Times New Roman"/>
              <a:sym typeface="Times New Roman"/>
            </a:endParaRPr>
          </a:p>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As a result, we save the Resnet model and use it for facial expression prediction.</a:t>
            </a:r>
            <a:endParaRPr>
              <a:latin typeface="Times New Roman"/>
              <a:ea typeface="Times New Roman"/>
              <a:cs typeface="Times New Roman"/>
              <a:sym typeface="Times New Roman"/>
            </a:endParaRPr>
          </a:p>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A front-end model was successfully created and run on a local web server using Streamlit.</a:t>
            </a:r>
            <a:endParaRPr>
              <a:latin typeface="Times New Roman"/>
              <a:ea typeface="Times New Roman"/>
              <a:cs typeface="Times New Roman"/>
              <a:sym typeface="Times New Roman"/>
            </a:endParaRPr>
          </a:p>
          <a:p>
            <a:pPr indent="-285750" lvl="0" marL="285750" marR="0" rtl="0" algn="just">
              <a:lnSpc>
                <a:spcPct val="115000"/>
              </a:lnSpc>
              <a:spcBef>
                <a:spcPts val="0"/>
              </a:spcBef>
              <a:spcAft>
                <a:spcPts val="0"/>
              </a:spcAft>
              <a:buClr>
                <a:srgbClr val="000000"/>
              </a:buClr>
              <a:buSzPts val="2000"/>
              <a:buFont typeface="Times New Roman"/>
              <a:buChar char="•"/>
            </a:pPr>
            <a:r>
              <a:rPr i="0" lang="en-US" sz="2000" u="none" cap="none" strike="noStrike">
                <a:solidFill>
                  <a:schemeClr val="accent2"/>
                </a:solidFill>
                <a:latin typeface="Times New Roman"/>
                <a:ea typeface="Times New Roman"/>
                <a:cs typeface="Times New Roman"/>
                <a:sym typeface="Times New Roman"/>
              </a:rPr>
              <a:t>On Amazon's AWS cloud platform, the Streamlit web application has been successfully deployed.</a:t>
            </a:r>
            <a:endParaRPr i="0" sz="2000" u="none" cap="none" strike="noStrike">
              <a:solidFill>
                <a:schemeClr val="accent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nvSpPr>
        <p:spPr>
          <a:xfrm>
            <a:off x="3169920" y="2340451"/>
            <a:ext cx="2785745" cy="507365"/>
          </a:xfrm>
          <a:prstGeom prst="rect">
            <a:avLst/>
          </a:prstGeom>
          <a:noFill/>
          <a:ln>
            <a:noFill/>
          </a:ln>
        </p:spPr>
        <p:txBody>
          <a:bodyPr anchorCtr="0" anchor="t" bIns="0" lIns="0" spcFirstLastPara="1" rIns="0" wrap="square" tIns="0">
            <a:spAutoFit/>
          </a:bodyPr>
          <a:lstStyle/>
          <a:p>
            <a:pPr indent="0" lvl="0" marL="0" marR="0" rtl="0" algn="l">
              <a:lnSpc>
                <a:spcPct val="94875"/>
              </a:lnSpc>
              <a:spcBef>
                <a:spcPts val="0"/>
              </a:spcBef>
              <a:spcAft>
                <a:spcPts val="0"/>
              </a:spcAft>
              <a:buNone/>
            </a:pPr>
            <a:r>
              <a:rPr b="1" i="0" lang="en-US" sz="4000" u="none" cap="none" strike="noStrike">
                <a:solidFill>
                  <a:srgbClr val="CC0000"/>
                </a:solidFill>
                <a:latin typeface="Arial"/>
                <a:ea typeface="Arial"/>
                <a:cs typeface="Arial"/>
                <a:sym typeface="Arial"/>
              </a:rPr>
              <a:t>Thank You</a:t>
            </a:r>
            <a:endParaRPr b="0" i="0" sz="4000" u="none" cap="none" strike="noStrike">
              <a:solidFill>
                <a:srgbClr val="000000"/>
              </a:solidFill>
              <a:latin typeface="Arial"/>
              <a:ea typeface="Arial"/>
              <a:cs typeface="Arial"/>
              <a:sym typeface="Arial"/>
            </a:endParaRPr>
          </a:p>
        </p:txBody>
      </p:sp>
      <p:sp>
        <p:nvSpPr>
          <p:cNvPr id="217" name="Google Shape;217;p24"/>
          <p:cNvSpPr/>
          <p:nvPr/>
        </p:nvSpPr>
        <p:spPr>
          <a:xfrm>
            <a:off x="365760" y="939338"/>
            <a:ext cx="7664449" cy="2953338"/>
          </a:xfrm>
          <a:custGeom>
            <a:rect b="b" l="l" r="r" t="t"/>
            <a:pathLst>
              <a:path extrusionOk="0" h="2767965" w="6612890">
                <a:moveTo>
                  <a:pt x="6612635" y="2767584"/>
                </a:moveTo>
                <a:lnTo>
                  <a:pt x="0" y="2767584"/>
                </a:lnTo>
                <a:lnTo>
                  <a:pt x="0" y="0"/>
                </a:lnTo>
                <a:lnTo>
                  <a:pt x="6612635" y="0"/>
                </a:lnTo>
                <a:lnTo>
                  <a:pt x="6612635" y="2767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24"/>
          <p:cNvSpPr txBox="1"/>
          <p:nvPr>
            <p:ph type="title"/>
          </p:nvPr>
        </p:nvSpPr>
        <p:spPr>
          <a:xfrm>
            <a:off x="2044933" y="1591062"/>
            <a:ext cx="5203766" cy="125675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lang="en-US" sz="8000">
                <a:latin typeface="Times New Roman"/>
                <a:ea typeface="Times New Roman"/>
                <a:cs typeface="Times New Roman"/>
                <a:sym typeface="Times New Roman"/>
              </a:rPr>
              <a:t>Thank You</a:t>
            </a:r>
            <a:endParaRPr sz="8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nvSpPr>
        <p:spPr>
          <a:xfrm>
            <a:off x="108065" y="74815"/>
            <a:ext cx="8819804"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Introduction:</a:t>
            </a:r>
            <a:endParaRPr b="0" i="0" sz="3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3"/>
          <p:cNvSpPr txBox="1"/>
          <p:nvPr/>
        </p:nvSpPr>
        <p:spPr>
          <a:xfrm>
            <a:off x="0" y="742295"/>
            <a:ext cx="9144000" cy="440120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For the past ten years, the Indian education system has been undergoing rapid changes due to the expansion of web-based learning services, specifically education platforms. </a:t>
            </a:r>
            <a:endParaRPr b="0" i="0" sz="2000" u="none" cap="none" strike="noStrike">
              <a:solidFill>
                <a:srgbClr val="000000"/>
              </a:solidFill>
              <a:latin typeface="Times New Roman"/>
              <a:ea typeface="Times New Roman"/>
              <a:cs typeface="Times New Roman"/>
              <a:sym typeface="Times New Roman"/>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During a lecture in a physical classroom, the teacher can see the students' faces and gauge their mood, and adjust their lecture accordingly, whether they are going fast or slow.</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They can identify students who want additional attention, but they are unable to see all students or access the mood in digital classrooms due to the usage of a video telephony software application (ex: Zoom). Students are unable to focus on content due to a lack of supervision as a result of this issue.</a:t>
            </a:r>
            <a:endParaRPr/>
          </a:p>
          <a:p>
            <a:pPr indent="-342900" lvl="0" marL="342900" marR="0" rtl="0" algn="just">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Physical monitoring is limited on digital platforms, but they do come with the power of data and machines that can work for you. Deep learning algorithms may be used to examine its data, which not only solves the surveillance problem but also eliminates human bias from the system.</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nvSpPr>
        <p:spPr>
          <a:xfrm>
            <a:off x="0" y="83127"/>
            <a:ext cx="9035935"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Problem Statement:</a:t>
            </a:r>
            <a:endParaRPr b="1" i="0" sz="3200" u="sng"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4"/>
          <p:cNvSpPr txBox="1"/>
          <p:nvPr/>
        </p:nvSpPr>
        <p:spPr>
          <a:xfrm>
            <a:off x="0" y="883346"/>
            <a:ext cx="9144000" cy="28782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The aim of the project is to create a Facial Emotion Recognition System (FERS) that can detect students' emotional states in e-learning systems that use video conferencing.</a:t>
            </a:r>
            <a:endParaRPr/>
          </a:p>
          <a:p>
            <a:pPr indent="-285750" lvl="0" marL="285750"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This technology instantly conveys the emotional states of the students to the educator in order to create a more engaged educational environment.</a:t>
            </a:r>
            <a:endParaRPr/>
          </a:p>
          <a:p>
            <a:pPr indent="-285750" lvl="0" marL="285750"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Our results supported those of other studies that have shown that in e-learning systems, it is possible to observe the motivation level of both the individual and the virtual classroom.</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nvSpPr>
        <p:spPr>
          <a:xfrm>
            <a:off x="59821" y="0"/>
            <a:ext cx="491950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Data summary:</a:t>
            </a:r>
            <a:endParaRPr b="1" i="0" sz="3200" u="sng" cap="none" strike="noStrike">
              <a:solidFill>
                <a:schemeClr val="lt1"/>
              </a:solidFill>
              <a:latin typeface="Times New Roman"/>
              <a:ea typeface="Times New Roman"/>
              <a:cs typeface="Times New Roman"/>
              <a:sym typeface="Times New Roman"/>
            </a:endParaRPr>
          </a:p>
        </p:txBody>
      </p:sp>
      <p:sp>
        <p:nvSpPr>
          <p:cNvPr id="81" name="Google Shape;81;p5"/>
          <p:cNvSpPr txBox="1"/>
          <p:nvPr/>
        </p:nvSpPr>
        <p:spPr>
          <a:xfrm>
            <a:off x="59821" y="644829"/>
            <a:ext cx="877652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sng" cap="none" strike="noStrike">
                <a:solidFill>
                  <a:srgbClr val="000000"/>
                </a:solidFill>
                <a:latin typeface="Times New Roman"/>
                <a:ea typeface="Times New Roman"/>
                <a:cs typeface="Times New Roman"/>
                <a:sym typeface="Times New Roman"/>
              </a:rPr>
              <a:t>Dataset link:-</a:t>
            </a:r>
            <a:r>
              <a:rPr b="0" i="0" lang="en-US" sz="2000" u="none" cap="none" strike="noStrike">
                <a:solidFill>
                  <a:srgbClr val="000000"/>
                </a:solidFill>
                <a:latin typeface="Times New Roman"/>
                <a:ea typeface="Times New Roman"/>
                <a:cs typeface="Times New Roman"/>
                <a:sym typeface="Times New Roman"/>
              </a:rPr>
              <a:t>  https://www.kaggle.com/deadskull7/fer2013</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82" name="Google Shape;82;p5"/>
          <p:cNvPicPr preferRelativeResize="0"/>
          <p:nvPr/>
        </p:nvPicPr>
        <p:blipFill rotWithShape="1">
          <a:blip r:embed="rId3">
            <a:alphaModFix/>
          </a:blip>
          <a:srcRect b="0" l="0" r="0" t="0"/>
          <a:stretch/>
        </p:blipFill>
        <p:spPr>
          <a:xfrm>
            <a:off x="124691" y="1245975"/>
            <a:ext cx="4405745" cy="2821823"/>
          </a:xfrm>
          <a:prstGeom prst="rect">
            <a:avLst/>
          </a:prstGeom>
          <a:noFill/>
          <a:ln>
            <a:noFill/>
          </a:ln>
        </p:spPr>
      </p:pic>
      <p:pic>
        <p:nvPicPr>
          <p:cNvPr id="83" name="Google Shape;83;p5"/>
          <p:cNvPicPr preferRelativeResize="0"/>
          <p:nvPr/>
        </p:nvPicPr>
        <p:blipFill rotWithShape="1">
          <a:blip r:embed="rId4">
            <a:alphaModFix/>
          </a:blip>
          <a:srcRect b="0" l="0" r="0" t="0"/>
          <a:stretch/>
        </p:blipFill>
        <p:spPr>
          <a:xfrm>
            <a:off x="4614728" y="1119499"/>
            <a:ext cx="4529271" cy="3144853"/>
          </a:xfrm>
          <a:prstGeom prst="rect">
            <a:avLst/>
          </a:prstGeom>
          <a:noFill/>
          <a:ln>
            <a:noFill/>
          </a:ln>
        </p:spPr>
      </p:pic>
      <p:sp>
        <p:nvSpPr>
          <p:cNvPr id="84" name="Google Shape;84;p5"/>
          <p:cNvSpPr txBox="1"/>
          <p:nvPr/>
        </p:nvSpPr>
        <p:spPr>
          <a:xfrm>
            <a:off x="0" y="4264352"/>
            <a:ext cx="9143999" cy="6463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Times New Roman"/>
                <a:ea typeface="Times New Roman"/>
                <a:cs typeface="Times New Roman"/>
                <a:sym typeface="Times New Roman"/>
              </a:rPr>
              <a:t>After looking at the bar plot, we can see that the bulk of the classes are 3: Happy, 4: Sad, and 6: Neutral, while 1: Disgust and 5: Surprise are less common, and 0: Anger is also common.</a:t>
            </a:r>
            <a:endParaRPr b="0" i="0" sz="1800" u="none" cap="none" strike="noStrike">
              <a:solidFill>
                <a:srgbClr val="000000"/>
              </a:solidFill>
              <a:latin typeface="Times New Roman"/>
              <a:ea typeface="Times New Roman"/>
              <a:cs typeface="Times New Roman"/>
              <a:sym typeface="Times New Roman"/>
            </a:endParaRPr>
          </a:p>
        </p:txBody>
      </p:sp>
      <p:sp>
        <p:nvSpPr>
          <p:cNvPr id="85" name="Google Shape;85;p5"/>
          <p:cNvSpPr txBox="1"/>
          <p:nvPr/>
        </p:nvSpPr>
        <p:spPr>
          <a:xfrm>
            <a:off x="6450676" y="241069"/>
            <a:ext cx="1870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Make Link open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6"/>
          <p:cNvPicPr preferRelativeResize="0"/>
          <p:nvPr/>
        </p:nvPicPr>
        <p:blipFill rotWithShape="1">
          <a:blip r:embed="rId3">
            <a:alphaModFix/>
          </a:blip>
          <a:srcRect b="0" l="0" r="0" t="0"/>
          <a:stretch/>
        </p:blipFill>
        <p:spPr>
          <a:xfrm>
            <a:off x="0" y="489584"/>
            <a:ext cx="7178467" cy="4501160"/>
          </a:xfrm>
          <a:prstGeom prst="rect">
            <a:avLst/>
          </a:prstGeom>
          <a:noFill/>
          <a:ln>
            <a:noFill/>
          </a:ln>
        </p:spPr>
      </p:pic>
      <p:sp>
        <p:nvSpPr>
          <p:cNvPr id="91" name="Google Shape;91;p6"/>
          <p:cNvSpPr txBox="1"/>
          <p:nvPr/>
        </p:nvSpPr>
        <p:spPr>
          <a:xfrm>
            <a:off x="68367" y="76912"/>
            <a:ext cx="310212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sng" cap="none" strike="noStrike">
                <a:solidFill>
                  <a:srgbClr val="000000"/>
                </a:solidFill>
                <a:latin typeface="Times New Roman"/>
                <a:ea typeface="Times New Roman"/>
                <a:cs typeface="Times New Roman"/>
                <a:sym typeface="Times New Roman"/>
              </a:rPr>
              <a:t>Data Summary Cont.</a:t>
            </a:r>
            <a:endParaRPr b="1" i="0" sz="1600" u="sng" cap="none" strike="noStrike">
              <a:solidFill>
                <a:srgbClr val="000000"/>
              </a:solidFill>
              <a:latin typeface="Times New Roman"/>
              <a:ea typeface="Times New Roman"/>
              <a:cs typeface="Times New Roman"/>
              <a:sym typeface="Times New Roman"/>
            </a:endParaRPr>
          </a:p>
        </p:txBody>
      </p:sp>
      <p:sp>
        <p:nvSpPr>
          <p:cNvPr id="92" name="Google Shape;92;p6"/>
          <p:cNvSpPr txBox="1"/>
          <p:nvPr/>
        </p:nvSpPr>
        <p:spPr>
          <a:xfrm>
            <a:off x="7349383" y="1034041"/>
            <a:ext cx="1734796"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This dataset contains 35887 grayscale 48x48 pixel face images with seven emotions.</a:t>
            </a:r>
            <a:endParaRPr b="1"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nvSpPr>
        <p:spPr>
          <a:xfrm>
            <a:off x="0" y="91440"/>
            <a:ext cx="5710844"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sng" cap="none" strike="noStrike">
                <a:solidFill>
                  <a:schemeClr val="lt1"/>
                </a:solidFill>
                <a:latin typeface="Times New Roman"/>
                <a:ea typeface="Times New Roman"/>
                <a:cs typeface="Times New Roman"/>
                <a:sym typeface="Times New Roman"/>
              </a:rPr>
              <a:t>Model Overview:</a:t>
            </a:r>
            <a:endParaRPr b="1" i="0" sz="3200" u="sng"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7"/>
          <p:cNvSpPr txBox="1"/>
          <p:nvPr/>
        </p:nvSpPr>
        <p:spPr>
          <a:xfrm>
            <a:off x="0" y="739833"/>
            <a:ext cx="9077499"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sng" cap="none" strike="noStrike">
                <a:solidFill>
                  <a:srgbClr val="000000"/>
                </a:solidFill>
                <a:latin typeface="Times New Roman"/>
                <a:ea typeface="Times New Roman"/>
                <a:cs typeface="Times New Roman"/>
                <a:sym typeface="Times New Roman"/>
              </a:rPr>
              <a:t>1] DeepFace Model:-</a:t>
            </a:r>
            <a:endParaRPr b="1" i="0" sz="2400" u="sng"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9" name="Google Shape;99;p7"/>
          <p:cNvPicPr preferRelativeResize="0"/>
          <p:nvPr/>
        </p:nvPicPr>
        <p:blipFill rotWithShape="1">
          <a:blip r:embed="rId3">
            <a:alphaModFix/>
          </a:blip>
          <a:srcRect b="0" l="0" r="0" t="0"/>
          <a:stretch/>
        </p:blipFill>
        <p:spPr>
          <a:xfrm>
            <a:off x="2335874" y="1416941"/>
            <a:ext cx="4222867" cy="2523292"/>
          </a:xfrm>
          <a:prstGeom prst="rect">
            <a:avLst/>
          </a:prstGeom>
          <a:noFill/>
          <a:ln>
            <a:noFill/>
          </a:ln>
        </p:spPr>
      </p:pic>
      <p:sp>
        <p:nvSpPr>
          <p:cNvPr id="100" name="Google Shape;100;p7"/>
          <p:cNvSpPr txBox="1"/>
          <p:nvPr/>
        </p:nvSpPr>
        <p:spPr>
          <a:xfrm>
            <a:off x="0" y="4181302"/>
            <a:ext cx="9144000" cy="83099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Times New Roman"/>
                <a:ea typeface="Times New Roman"/>
                <a:cs typeface="Times New Roman"/>
                <a:sym typeface="Times New Roman"/>
              </a:rPr>
              <a:t>We imported the above image, which appears to be an 8–12 year old boy, but our model returned a result of "19–22 year old white happy man." We opted to train our own model in order to achieve better outcomes.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nvSpPr>
        <p:spPr>
          <a:xfrm>
            <a:off x="0" y="465513"/>
            <a:ext cx="399010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sng" cap="none" strike="noStrike">
                <a:solidFill>
                  <a:schemeClr val="accent2"/>
                </a:solidFill>
                <a:latin typeface="Times New Roman"/>
                <a:ea typeface="Times New Roman"/>
                <a:cs typeface="Times New Roman"/>
                <a:sym typeface="Times New Roman"/>
              </a:rPr>
              <a:t>2] </a:t>
            </a:r>
            <a:r>
              <a:rPr b="1" i="0" lang="en-US" sz="2400" u="sng" cap="none" strike="noStrike">
                <a:solidFill>
                  <a:schemeClr val="accent2"/>
                </a:solidFill>
                <a:latin typeface="Times New Roman"/>
                <a:ea typeface="Times New Roman"/>
                <a:cs typeface="Times New Roman"/>
                <a:sym typeface="Times New Roman"/>
              </a:rPr>
              <a:t>Xception Model:-</a:t>
            </a:r>
            <a:endParaRPr b="0" i="0" sz="2400" u="sng" cap="none" strike="noStrike">
              <a:solidFill>
                <a:schemeClr val="accen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3200" u="none" cap="none" strike="noStrike">
              <a:solidFill>
                <a:srgbClr val="000000"/>
              </a:solidFill>
              <a:latin typeface="Times New Roman"/>
              <a:ea typeface="Times New Roman"/>
              <a:cs typeface="Times New Roman"/>
              <a:sym typeface="Times New Roman"/>
            </a:endParaRPr>
          </a:p>
        </p:txBody>
      </p:sp>
      <p:sp>
        <p:nvSpPr>
          <p:cNvPr id="106" name="Google Shape;106;p8"/>
          <p:cNvSpPr txBox="1"/>
          <p:nvPr/>
        </p:nvSpPr>
        <p:spPr>
          <a:xfrm>
            <a:off x="83127" y="74815"/>
            <a:ext cx="31422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Model overview cont.</a:t>
            </a:r>
            <a:endParaRPr b="1" i="0" sz="1400" u="none" cap="none" strike="noStrike">
              <a:solidFill>
                <a:srgbClr val="000000"/>
              </a:solidFill>
              <a:latin typeface="Times New Roman"/>
              <a:ea typeface="Times New Roman"/>
              <a:cs typeface="Times New Roman"/>
              <a:sym typeface="Times New Roman"/>
            </a:endParaRPr>
          </a:p>
        </p:txBody>
      </p:sp>
      <p:pic>
        <p:nvPicPr>
          <p:cNvPr id="107" name="Google Shape;107;p8"/>
          <p:cNvPicPr preferRelativeResize="0"/>
          <p:nvPr/>
        </p:nvPicPr>
        <p:blipFill rotWithShape="1">
          <a:blip r:embed="rId3">
            <a:alphaModFix/>
          </a:blip>
          <a:srcRect b="0" l="0" r="0" t="0"/>
          <a:stretch/>
        </p:blipFill>
        <p:spPr>
          <a:xfrm>
            <a:off x="83127" y="1342552"/>
            <a:ext cx="8977746" cy="32543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nvSpPr>
        <p:spPr>
          <a:xfrm>
            <a:off x="0" y="0"/>
            <a:ext cx="7414953"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Model overview cont.</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sng" cap="none" strike="noStrike">
                <a:solidFill>
                  <a:schemeClr val="accent2"/>
                </a:solidFill>
                <a:latin typeface="Times New Roman"/>
                <a:ea typeface="Times New Roman"/>
                <a:cs typeface="Times New Roman"/>
                <a:sym typeface="Times New Roman"/>
              </a:rPr>
              <a:t>3] Dexpression Model:-</a:t>
            </a:r>
            <a:endParaRPr b="1" i="0" sz="2400" u="sng" cap="none" strike="noStrike">
              <a:solidFill>
                <a:schemeClr val="accen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Times New Roman"/>
              <a:ea typeface="Times New Roman"/>
              <a:cs typeface="Times New Roman"/>
              <a:sym typeface="Times New Roman"/>
            </a:endParaRPr>
          </a:p>
        </p:txBody>
      </p:sp>
      <p:pic>
        <p:nvPicPr>
          <p:cNvPr id="113" name="Google Shape;113;p9"/>
          <p:cNvPicPr preferRelativeResize="0"/>
          <p:nvPr/>
        </p:nvPicPr>
        <p:blipFill rotWithShape="1">
          <a:blip r:embed="rId3">
            <a:alphaModFix/>
          </a:blip>
          <a:srcRect b="0" l="0" r="0" t="0"/>
          <a:stretch/>
        </p:blipFill>
        <p:spPr>
          <a:xfrm>
            <a:off x="897774" y="931025"/>
            <a:ext cx="7722524" cy="421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coreProperties>
</file>